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3"/>
  </p:notesMasterIdLst>
  <p:handoutMasterIdLst>
    <p:handoutMasterId r:id="rId24"/>
  </p:handoutMasterIdLst>
  <p:sldIdLst>
    <p:sldId id="362" r:id="rId5"/>
    <p:sldId id="365" r:id="rId6"/>
    <p:sldId id="366" r:id="rId7"/>
    <p:sldId id="359" r:id="rId8"/>
    <p:sldId id="369" r:id="rId9"/>
    <p:sldId id="372" r:id="rId10"/>
    <p:sldId id="379" r:id="rId11"/>
    <p:sldId id="374" r:id="rId12"/>
    <p:sldId id="370" r:id="rId13"/>
    <p:sldId id="377" r:id="rId14"/>
    <p:sldId id="387" r:id="rId15"/>
    <p:sldId id="376" r:id="rId16"/>
    <p:sldId id="381" r:id="rId17"/>
    <p:sldId id="383" r:id="rId18"/>
    <p:sldId id="385" r:id="rId19"/>
    <p:sldId id="384" r:id="rId20"/>
    <p:sldId id="386" r:id="rId21"/>
    <p:sldId id="373" r:id="rId22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DAE6F5-9FE7-43BF-A3CA-ED646FB0A0D1}" v="8" dt="2026-03-31T06:46:40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0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e van Gassen" userId="5f26c6ab-a8f5-424c-8e0b-15e4b75541d2" providerId="ADAL" clId="{DCB03897-5100-4CF6-A908-AC3200D560E0}"/>
    <pc:docChg chg="custSel modSld">
      <pc:chgData name="Simone van Gassen" userId="5f26c6ab-a8f5-424c-8e0b-15e4b75541d2" providerId="ADAL" clId="{DCB03897-5100-4CF6-A908-AC3200D560E0}" dt="2026-03-31T06:46:45.026" v="136" actId="14100"/>
      <pc:docMkLst>
        <pc:docMk/>
      </pc:docMkLst>
      <pc:sldChg chg="addSp modSp mod">
        <pc:chgData name="Simone van Gassen" userId="5f26c6ab-a8f5-424c-8e0b-15e4b75541d2" providerId="ADAL" clId="{DCB03897-5100-4CF6-A908-AC3200D560E0}" dt="2026-03-31T06:37:52.174" v="80" actId="20577"/>
        <pc:sldMkLst>
          <pc:docMk/>
          <pc:sldMk cId="1216801439" sldId="374"/>
        </pc:sldMkLst>
        <pc:spChg chg="add mod">
          <ac:chgData name="Simone van Gassen" userId="5f26c6ab-a8f5-424c-8e0b-15e4b75541d2" providerId="ADAL" clId="{DCB03897-5100-4CF6-A908-AC3200D560E0}" dt="2026-03-31T06:37:52.174" v="80" actId="20577"/>
          <ac:spMkLst>
            <pc:docMk/>
            <pc:sldMk cId="1216801439" sldId="374"/>
            <ac:spMk id="4" creationId="{DEFD28F2-FA65-2EE6-AB7E-9DEE62BDB1AB}"/>
          </ac:spMkLst>
        </pc:spChg>
        <pc:picChg chg="mod">
          <ac:chgData name="Simone van Gassen" userId="5f26c6ab-a8f5-424c-8e0b-15e4b75541d2" providerId="ADAL" clId="{DCB03897-5100-4CF6-A908-AC3200D560E0}" dt="2026-03-31T06:36:32.995" v="0" actId="14100"/>
          <ac:picMkLst>
            <pc:docMk/>
            <pc:sldMk cId="1216801439" sldId="374"/>
            <ac:picMk id="3" creationId="{1FD482EB-F94D-484C-B064-D708C34851F0}"/>
          </ac:picMkLst>
        </pc:picChg>
      </pc:sldChg>
      <pc:sldChg chg="addSp modSp mod">
        <pc:chgData name="Simone van Gassen" userId="5f26c6ab-a8f5-424c-8e0b-15e4b75541d2" providerId="ADAL" clId="{DCB03897-5100-4CF6-A908-AC3200D560E0}" dt="2026-03-31T06:46:45.026" v="136" actId="14100"/>
        <pc:sldMkLst>
          <pc:docMk/>
          <pc:sldMk cId="1770884780" sldId="376"/>
        </pc:sldMkLst>
        <pc:spChg chg="add mod">
          <ac:chgData name="Simone van Gassen" userId="5f26c6ab-a8f5-424c-8e0b-15e4b75541d2" providerId="ADAL" clId="{DCB03897-5100-4CF6-A908-AC3200D560E0}" dt="2026-03-31T06:46:45.026" v="136" actId="14100"/>
          <ac:spMkLst>
            <pc:docMk/>
            <pc:sldMk cId="1770884780" sldId="376"/>
            <ac:spMk id="4" creationId="{211841F4-62D7-D7BC-3841-FC2032150036}"/>
          </ac:spMkLst>
        </pc:spChg>
        <pc:picChg chg="mod">
          <ac:chgData name="Simone van Gassen" userId="5f26c6ab-a8f5-424c-8e0b-15e4b75541d2" providerId="ADAL" clId="{DCB03897-5100-4CF6-A908-AC3200D560E0}" dt="2026-03-31T06:45:17.496" v="126" actId="14100"/>
          <ac:picMkLst>
            <pc:docMk/>
            <pc:sldMk cId="1770884780" sldId="376"/>
            <ac:picMk id="3" creationId="{3803122A-861D-6458-F249-2FB9391DD88F}"/>
          </ac:picMkLst>
        </pc:picChg>
      </pc:sldChg>
      <pc:sldChg chg="addSp modSp mod">
        <pc:chgData name="Simone van Gassen" userId="5f26c6ab-a8f5-424c-8e0b-15e4b75541d2" providerId="ADAL" clId="{DCB03897-5100-4CF6-A908-AC3200D560E0}" dt="2026-03-31T06:44:35.114" v="125" actId="14100"/>
        <pc:sldMkLst>
          <pc:docMk/>
          <pc:sldMk cId="642268792" sldId="387"/>
        </pc:sldMkLst>
        <pc:spChg chg="add mod">
          <ac:chgData name="Simone van Gassen" userId="5f26c6ab-a8f5-424c-8e0b-15e4b75541d2" providerId="ADAL" clId="{DCB03897-5100-4CF6-A908-AC3200D560E0}" dt="2026-03-31T06:44:32.526" v="124" actId="1076"/>
          <ac:spMkLst>
            <pc:docMk/>
            <pc:sldMk cId="642268792" sldId="387"/>
            <ac:spMk id="3" creationId="{710CE7DC-F44E-3DF9-2C62-1A4A14FE035B}"/>
          </ac:spMkLst>
        </pc:spChg>
        <pc:picChg chg="mod">
          <ac:chgData name="Simone van Gassen" userId="5f26c6ab-a8f5-424c-8e0b-15e4b75541d2" providerId="ADAL" clId="{DCB03897-5100-4CF6-A908-AC3200D560E0}" dt="2026-03-31T06:44:35.114" v="125" actId="14100"/>
          <ac:picMkLst>
            <pc:docMk/>
            <pc:sldMk cId="642268792" sldId="387"/>
            <ac:picMk id="4" creationId="{C776EC02-846B-8458-2818-581EE89476D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E6D13E5-4CEC-3A4A-8E5D-AFCEE7512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3EAB90C-7E45-4F1A-8C50-2263DDFC2337}" type="datetime1">
              <a:rPr lang="nl-NL" noProof="0" smtClean="0"/>
              <a:t>31-3-2026</a:t>
            </a:fld>
            <a:endParaRPr lang="nl-NL" noProof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grpSp>
        <p:nvGrpSpPr>
          <p:cNvPr id="9" name="Groep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Vrije v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11" name="Vrije v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12" name="Vrije v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ep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Vrije vorm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1" name="Vrije vorm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2" name="Vrije vorm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sp>
        <p:nvSpPr>
          <p:cNvPr id="32" name="Titel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ijdelijke aanduiding voor tekst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5" name="Tijdelijke aanduiding voor tekst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7" name="Tijdelijke aanduiding voor inhoud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8" name="Tijdelijke aanduiding voor inhoud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BE2F07DF-D7A1-4F0F-B509-328DB1B50DF4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ep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Vrije vorm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39" name="Vrije vorm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40" name="Vrije vorm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sp>
        <p:nvSpPr>
          <p:cNvPr id="32" name="Titel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ijdelijke aanduiding voor tekst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nl-NL" noProof="0"/>
              <a:t>Klikken om de tekststijl van het model te bewerken</a:t>
            </a:r>
          </a:p>
        </p:txBody>
      </p:sp>
      <p:sp>
        <p:nvSpPr>
          <p:cNvPr id="27" name="Tijdelijke aanduiding voor inhoud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0" name="Tijdelijke aanduiding voor tekst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nl-NL" noProof="0"/>
              <a:t>Klikken om de tekststijl van het model te bewerken</a:t>
            </a:r>
          </a:p>
        </p:txBody>
      </p:sp>
      <p:sp>
        <p:nvSpPr>
          <p:cNvPr id="21" name="Tijdelijke aanduiding voor inhoud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2" name="Tijdelijke aanduiding voor tekst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nl-NL" noProof="0"/>
              <a:t>Klikken om de tekststijl van het model te bewerken</a:t>
            </a:r>
          </a:p>
        </p:txBody>
      </p:sp>
      <p:sp>
        <p:nvSpPr>
          <p:cNvPr id="24" name="Tijdelijke aanduiding voor inhoud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echte verbindingslijn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EBE83C0D-309E-4ED7-AD5F-9AE25BCFE80E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envatting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el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grpSp>
        <p:nvGrpSpPr>
          <p:cNvPr id="15" name="Groep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Vrije vorm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17" name="Vrije vorm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18" name="Vrije vorm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1" name="Tijdelijke aanduiding voor tekst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2" name="Tijdelijke aanduiding voor tekst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3" name="Tijdelijke aanduiding voor tekst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4" name="Tijdelijke aanduiding voor tekst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5" name="Tijdelijke aanduiding voor tekst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6" name="Tijdelijke aanduiding voor tekst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7" name="Tijdelijke aanduiding voor tekst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8" name="Tijdelijke aanduiding voor tekst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/>
          <a:p>
            <a:pPr rtl="0"/>
            <a:fld id="{DE990505-0711-4909-98C0-AB8757F86383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dank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tekst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17" name="Subtitel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/>
              <a:t>Klikken om de ondertitelstijl van het model te bewerken</a:t>
            </a:r>
          </a:p>
        </p:txBody>
      </p:sp>
      <p:sp>
        <p:nvSpPr>
          <p:cNvPr id="26" name="Titel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jdelijke aanduiding voor afbeelding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grpSp>
        <p:nvGrpSpPr>
          <p:cNvPr id="30" name="Groep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Vrije vorm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32" name="Vrije vorm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33" name="Vrije vorm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Vorm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8" name="Vrije v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9" name="Vrije v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10" name="Vrije v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11" name="Vrije v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sp>
        <p:nvSpPr>
          <p:cNvPr id="12" name="Titel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ijdelijke aanduiding voor tekst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15" name="Tijdelijke aanduiding voor tekst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ijdelijke aanduiding voor tekst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ijdelijke aanduiding voor tekst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2" name="Tijdelijke aanduiding voor tekst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ijdelijke aanduiding voor tekst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5" name="Tijdelijke aanduiding voor tekst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ijdelijke aanduiding voor tekst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8" name="Tijdelijke aanduiding voor tekst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/>
          <a:p>
            <a:pPr rtl="0"/>
            <a:fld id="{D1AB7706-F582-466A-8826-DECE054A338E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lei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ep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Vrije vorm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16" name="Vrije vorm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19" name="Vrije vorm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sp>
        <p:nvSpPr>
          <p:cNvPr id="14" name="Tijdelijke aanduiding voor afbeelding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30E7BD49-6E00-4E6B-B6A0-7C9F51561702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z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jdelijke aanduiding voor afbeelding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ep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Vrije vorm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4" name="Vrije vorm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5" name="Vrije vorm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grafiek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nl-NL" noProof="0"/>
              <a:t>Klik op het pictogram als u een grafiek wilt toevoegen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te bewerken 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1F20A403-E0A1-4FB1-ACCC-0B45D421B060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te bewerken </a:t>
            </a:r>
          </a:p>
        </p:txBody>
      </p:sp>
      <p:sp>
        <p:nvSpPr>
          <p:cNvPr id="9" name="Tijdelijke aanduiding voor tabel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/>
          <a:p>
            <a:pPr rtl="0"/>
            <a:r>
              <a:rPr lang="nl-NL" noProof="0"/>
              <a:t>Klik op het pictogram als u een tabel wilt toevoegen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9E4412A0-8F28-4CDF-8D82-FDD909532C1E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a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nl-NL" sz="20000" b="1" noProof="0">
                <a:solidFill>
                  <a:schemeClr val="bg1"/>
                </a:solidFill>
              </a:rPr>
              <a:t>“</a:t>
            </a:r>
          </a:p>
        </p:txBody>
      </p:sp>
      <p:grpSp>
        <p:nvGrpSpPr>
          <p:cNvPr id="18" name="Groep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Vorm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0" name="Vrije vorm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1" name="Vrije vorm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2" name="Vrije vorm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3" name="Vrije vorm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grpSp>
        <p:nvGrpSpPr>
          <p:cNvPr id="24" name="Groep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Vrije vorm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6" name="Vrije vorm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7" name="Vrije vorm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ep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Vrije vorm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7" name="Vrije vorm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36" name="Vrije vorm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sp>
        <p:nvSpPr>
          <p:cNvPr id="38" name="Tijdelijke aanduiding voor afbeelding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61" name="Titel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</a:p>
        </p:txBody>
      </p:sp>
      <p:cxnSp>
        <p:nvCxnSpPr>
          <p:cNvPr id="62" name="Rechte verbindingslijn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ijdelijke aanduiding voor afbeelding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72" name="Tijdelijke aanduiding voor tekst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3" name="Tijdelijke aanduiding voor tekst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4" name="Tijdelijke aanduiding voor tekst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5" name="Tijdelijke aanduiding voor tekst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6" name="Tijdelijke aanduiding voor tekst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7" name="Tijdelijke aanduiding voor tekst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8" name="Tijdelijke aanduiding voor tekst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9" name="Tijdelijke aanduiding voor tekst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grpSp>
        <p:nvGrpSpPr>
          <p:cNvPr id="23" name="Groep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Vorm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29" name="Vrije vorm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30" name="Vrije vorm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31" name="Vrije vorm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  <p:sp>
          <p:nvSpPr>
            <p:cNvPr id="32" name="Vrije vorm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/>
            </a:p>
          </p:txBody>
        </p:sp>
      </p:grpSp>
      <p:sp>
        <p:nvSpPr>
          <p:cNvPr id="66" name="Tijdelijke aanduiding voor afbeelding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69" name="Tijdelijke aanduiding voor afbeelding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 rtlCol="0"/>
          <a:lstStyle/>
          <a:p>
            <a:pPr rtl="0"/>
            <a:fld id="{A614F10A-C2D6-48EE-83D8-9868ADEEF369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chte verbindingslijn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el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te bewerken </a:t>
            </a:r>
          </a:p>
        </p:txBody>
      </p:sp>
      <p:sp>
        <p:nvSpPr>
          <p:cNvPr id="96" name="Tijdelijke aanduiding voor tekst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97" name="Tijdelijke aanduiding voor tekst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102" name="Tijdelijke aanduiding voor tekst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103" name="Tijdelijke aanduiding voor tekst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nl-NL" noProof="0"/>
              <a:t>Klik om te bewerken </a:t>
            </a:r>
          </a:p>
        </p:txBody>
      </p:sp>
      <p:sp>
        <p:nvSpPr>
          <p:cNvPr id="106" name="Tijdelijke aanduiding voor tekst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107" name="Tijdelijke aanduiding voor tekst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nl-NL" noProof="0"/>
              <a:t>Klik om te bewerken </a:t>
            </a:r>
          </a:p>
        </p:txBody>
      </p:sp>
      <p:sp>
        <p:nvSpPr>
          <p:cNvPr id="108" name="Tijdelijke aanduiding voor tekst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109" name="Tijdelijke aanduiding voor tekst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hthoek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47" name="Rechthoek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 rtlCol="0"/>
          <a:lstStyle/>
          <a:p>
            <a:pPr rtl="0"/>
            <a:fld id="{C93AC0DF-6D4C-4C3E-8C8A-684DBF43D24A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12" name="Tijdelijke aanduiding voor titel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0" name="Tijdelijke aanduiding voor datum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B92C848E-06CC-479C-ABEE-E6856DB42BAF}" type="datetime4">
              <a:rPr lang="nl-NL" noProof="0" smtClean="0">
                <a:latin typeface="+mn-lt"/>
              </a:rPr>
              <a:t>31 maart 2026</a:t>
            </a:fld>
            <a:endParaRPr lang="nl-NL" noProof="0">
              <a:latin typeface="+mn-lt"/>
            </a:endParaRPr>
          </a:p>
        </p:txBody>
      </p:sp>
      <p:sp>
        <p:nvSpPr>
          <p:cNvPr id="31" name="Tijdelijke aanduiding voor voettekst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32" name="Tijdelijke aanduiding voor dianumm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Ds4HxRif8dA?feature=oembed" TargetMode="External"/><Relationship Id="rId5" Type="http://schemas.openxmlformats.org/officeDocument/2006/relationships/hyperlink" Target="https://www.youtube.com/watch?v=Ds4HxRif8dA" TargetMode="Externa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-F-_YBgu2bM?feature=oembed" TargetMode="Externa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E9F31A7-F0B9-B096-69D4-12A08E473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2937" y="2432411"/>
            <a:ext cx="7535038" cy="1514019"/>
          </a:xfrm>
        </p:spPr>
        <p:txBody>
          <a:bodyPr>
            <a:normAutofit/>
          </a:bodyPr>
          <a:lstStyle/>
          <a:p>
            <a:r>
              <a:rPr lang="nl-NL" sz="4000">
                <a:solidFill>
                  <a:srgbClr val="0070C0"/>
                </a:solidFill>
              </a:rPr>
              <a:t>Sterke start met nieuwkomers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1A9A51A-37CF-F472-850B-6B8BB99C0A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582" y="400603"/>
            <a:ext cx="2172340" cy="216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41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5DCD7-2B12-3833-DB27-017422FF5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9EFA2909-2C62-3A1E-C90B-FC05DD896AFD}"/>
              </a:ext>
            </a:extLst>
          </p:cNvPr>
          <p:cNvSpPr txBox="1"/>
          <p:nvPr/>
        </p:nvSpPr>
        <p:spPr>
          <a:xfrm>
            <a:off x="612065" y="832970"/>
            <a:ext cx="5980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u="sng" dirty="0">
                <a:solidFill>
                  <a:srgbClr val="0070C0"/>
                </a:solidFill>
              </a:rPr>
              <a:t>Doorstroom na taalschooltraject</a:t>
            </a:r>
            <a:endParaRPr lang="nl-NL" sz="2800" dirty="0">
              <a:solidFill>
                <a:srgbClr val="0070C0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9E225C3-8174-305A-3C55-6193CF4F8C64}"/>
              </a:ext>
            </a:extLst>
          </p:cNvPr>
          <p:cNvSpPr txBox="1"/>
          <p:nvPr/>
        </p:nvSpPr>
        <p:spPr>
          <a:xfrm>
            <a:off x="201168" y="614940"/>
            <a:ext cx="6391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>
              <a:solidFill>
                <a:schemeClr val="tx2"/>
              </a:solidFill>
            </a:endParaRPr>
          </a:p>
          <a:p>
            <a:endParaRPr lang="nl-NL" sz="20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B727D83-56D3-F662-6D8E-4604E0A30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603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BD53F-12A6-D9A1-BD01-05D8E78F6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B20DAF36-A19F-0F72-292C-5FA924999949}"/>
              </a:ext>
            </a:extLst>
          </p:cNvPr>
          <p:cNvSpPr txBox="1"/>
          <p:nvPr/>
        </p:nvSpPr>
        <p:spPr>
          <a:xfrm>
            <a:off x="482816" y="71515"/>
            <a:ext cx="5980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u="sng">
                <a:solidFill>
                  <a:srgbClr val="0070C0"/>
                </a:solidFill>
              </a:rPr>
              <a:t>Instapfase en doorgroeifase</a:t>
            </a:r>
            <a:endParaRPr lang="nl-NL" sz="2800">
              <a:solidFill>
                <a:srgbClr val="0070C0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FEB7B33-1EEF-2074-73A6-62266B1444D6}"/>
              </a:ext>
            </a:extLst>
          </p:cNvPr>
          <p:cNvSpPr txBox="1"/>
          <p:nvPr/>
        </p:nvSpPr>
        <p:spPr>
          <a:xfrm>
            <a:off x="201168" y="745569"/>
            <a:ext cx="6391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>
              <a:solidFill>
                <a:schemeClr val="tx2"/>
              </a:solidFill>
            </a:endParaRPr>
          </a:p>
          <a:p>
            <a:endParaRPr lang="nl-NL" sz="20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88D7389-6E3F-AD8A-E1F0-B9B55D27D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C776EC02-846B-8458-2818-581EE89476D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372" t="18029" r="23491" b="12485"/>
          <a:stretch>
            <a:fillRect/>
          </a:stretch>
        </p:blipFill>
        <p:spPr>
          <a:xfrm>
            <a:off x="1074487" y="656289"/>
            <a:ext cx="9669713" cy="5811583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10CE7DC-F44E-3DF9-2C62-1A4A14FE035B}"/>
              </a:ext>
            </a:extLst>
          </p:cNvPr>
          <p:cNvSpPr txBox="1"/>
          <p:nvPr/>
        </p:nvSpPr>
        <p:spPr>
          <a:xfrm>
            <a:off x="7158942" y="6467873"/>
            <a:ext cx="5729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Bron: LBBO magazine sept ‘25 p.33</a:t>
            </a:r>
          </a:p>
        </p:txBody>
      </p:sp>
    </p:spTree>
    <p:extLst>
      <p:ext uri="{BB962C8B-B14F-4D97-AF65-F5344CB8AC3E}">
        <p14:creationId xmlns:p14="http://schemas.microsoft.com/office/powerpoint/2010/main" val="642268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48620-AD21-08C2-33A5-4AFC70B6B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CF605A75-184B-9FA2-6AB8-9F8FA75F7F4F}"/>
              </a:ext>
            </a:extLst>
          </p:cNvPr>
          <p:cNvSpPr txBox="1"/>
          <p:nvPr/>
        </p:nvSpPr>
        <p:spPr>
          <a:xfrm>
            <a:off x="201168" y="745569"/>
            <a:ext cx="6391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>
              <a:solidFill>
                <a:schemeClr val="tx2"/>
              </a:solidFill>
            </a:endParaRPr>
          </a:p>
          <a:p>
            <a:endParaRPr lang="nl-NL" sz="20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A379DF4-8BDD-6EE4-1FE6-17999AC865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pic>
        <p:nvPicPr>
          <p:cNvPr id="3" name="Onlinemedia 2" title="Klimawandel einfach erklärt (explainity® Erklärvideo)">
            <a:hlinkClick r:id="" action="ppaction://media"/>
            <a:extLst>
              <a:ext uri="{FF2B5EF4-FFF2-40B4-BE49-F238E27FC236}">
                <a16:creationId xmlns:a16="http://schemas.microsoft.com/office/drawing/2014/main" id="{3803122A-861D-6458-F249-2FB9391DD88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95423" y="187724"/>
            <a:ext cx="10837348" cy="6123102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211841F4-62D7-D7BC-3841-FC2032150036}"/>
              </a:ext>
            </a:extLst>
          </p:cNvPr>
          <p:cNvSpPr txBox="1"/>
          <p:nvPr/>
        </p:nvSpPr>
        <p:spPr>
          <a:xfrm>
            <a:off x="5335930" y="6423949"/>
            <a:ext cx="5960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Bron: </a:t>
            </a:r>
            <a:r>
              <a:rPr lang="de-DE" dirty="0">
                <a:hlinkClick r:id="rId5"/>
              </a:rPr>
              <a:t>Klimawandel einfach erklärt (</a:t>
            </a:r>
            <a:r>
              <a:rPr lang="de-DE" dirty="0" err="1">
                <a:hlinkClick r:id="rId5"/>
              </a:rPr>
              <a:t>explainity</a:t>
            </a:r>
            <a:r>
              <a:rPr lang="de-DE" dirty="0">
                <a:hlinkClick r:id="rId5"/>
              </a:rPr>
              <a:t>® Erklärvideo)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88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28266-E7F7-C6F9-1E7F-C6091B766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65CF77B9-C8BB-7D93-B91C-FE8E30A7A390}"/>
              </a:ext>
            </a:extLst>
          </p:cNvPr>
          <p:cNvSpPr txBox="1"/>
          <p:nvPr/>
        </p:nvSpPr>
        <p:spPr>
          <a:xfrm>
            <a:off x="1731058" y="1988100"/>
            <a:ext cx="6827067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3600" b="1">
                <a:solidFill>
                  <a:srgbClr val="0070C0"/>
                </a:solidFill>
              </a:rPr>
              <a:t>Aufgabe: </a:t>
            </a:r>
            <a:br>
              <a:rPr lang="nl-NL" sz="3600" b="1">
                <a:solidFill>
                  <a:srgbClr val="0070C0"/>
                </a:solidFill>
              </a:rPr>
            </a:br>
            <a:r>
              <a:rPr lang="nl-NL" sz="3600" b="1">
                <a:solidFill>
                  <a:srgbClr val="0070C0"/>
                </a:solidFill>
              </a:rPr>
              <a:t>Besprecht in Zweiergruppen, worum es in dem Video ging. Auf Deutsch!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6C1F164-86CD-95E7-6301-40FB87C23FC6}"/>
              </a:ext>
            </a:extLst>
          </p:cNvPr>
          <p:cNvSpPr txBox="1"/>
          <p:nvPr/>
        </p:nvSpPr>
        <p:spPr>
          <a:xfrm>
            <a:off x="2480552" y="1391932"/>
            <a:ext cx="6547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3600">
              <a:solidFill>
                <a:schemeClr val="tx2"/>
              </a:solidFill>
            </a:endParaRPr>
          </a:p>
          <a:p>
            <a:endParaRPr lang="nl-NL" sz="36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E2FA3A1-0896-6F1B-E45E-2DA7AB2A7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493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3A948-E114-10FD-7173-A2297C5E8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53C61F3F-A2AC-B11D-E5CD-14B3B9861335}"/>
              </a:ext>
            </a:extLst>
          </p:cNvPr>
          <p:cNvSpPr txBox="1"/>
          <p:nvPr/>
        </p:nvSpPr>
        <p:spPr>
          <a:xfrm>
            <a:off x="2480552" y="1391932"/>
            <a:ext cx="6547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3600">
              <a:solidFill>
                <a:schemeClr val="tx2"/>
              </a:solidFill>
            </a:endParaRPr>
          </a:p>
          <a:p>
            <a:endParaRPr lang="nl-NL" sz="36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A647AD7-EDE6-986A-11AA-8E5A435F2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60E49FC5-7BD9-A7F1-D730-AE0AE7DC3559}"/>
              </a:ext>
            </a:extLst>
          </p:cNvPr>
          <p:cNvSpPr txBox="1"/>
          <p:nvPr/>
        </p:nvSpPr>
        <p:spPr>
          <a:xfrm>
            <a:off x="949890" y="506260"/>
            <a:ext cx="609600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3600" b="1" i="0" u="none" strike="noStrike" baseline="0">
                <a:solidFill>
                  <a:srgbClr val="0070C0"/>
                </a:solidFill>
                <a:latin typeface="Franklin Gothic Book"/>
              </a:rPr>
              <a:t>Wat heeft een NT-2 leerling/ nieuwkomer nodig?</a:t>
            </a:r>
            <a:endParaRPr lang="nl-NL"/>
          </a:p>
          <a:p>
            <a:pPr algn="ctr"/>
            <a:endParaRPr lang="nl-NL"/>
          </a:p>
        </p:txBody>
      </p:sp>
      <p:sp>
        <p:nvSpPr>
          <p:cNvPr id="4" name="Tekstvak 18">
            <a:extLst>
              <a:ext uri="{FF2B5EF4-FFF2-40B4-BE49-F238E27FC236}">
                <a16:creationId xmlns:a16="http://schemas.microsoft.com/office/drawing/2014/main" id="{298EEB12-C882-7269-78B0-528E047EA85A}"/>
              </a:ext>
            </a:extLst>
          </p:cNvPr>
          <p:cNvSpPr txBox="1"/>
          <p:nvPr/>
        </p:nvSpPr>
        <p:spPr>
          <a:xfrm>
            <a:off x="969058" y="1894155"/>
            <a:ext cx="6827067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 rtl="0"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/>
              <a:buChar char="•"/>
            </a:pPr>
            <a:r>
              <a:rPr lang="nl-NL" sz="3600" b="1">
                <a:solidFill>
                  <a:srgbClr val="0070C0"/>
                </a:solidFill>
              </a:rPr>
              <a:t>Veiligheid</a:t>
            </a:r>
          </a:p>
          <a:p>
            <a:pPr marL="571500" indent="-571500">
              <a:buFont typeface="Arial"/>
              <a:buChar char="•"/>
            </a:pPr>
            <a:r>
              <a:rPr lang="nl-NL" sz="3600" b="1">
                <a:solidFill>
                  <a:srgbClr val="0070C0"/>
                </a:solidFill>
              </a:rPr>
              <a:t>Tijd (!)</a:t>
            </a:r>
          </a:p>
          <a:p>
            <a:pPr marL="571500" indent="-571500">
              <a:buFont typeface="Arial"/>
              <a:buChar char="•"/>
            </a:pPr>
            <a:r>
              <a:rPr lang="nl-NL" sz="3600" b="1">
                <a:solidFill>
                  <a:srgbClr val="0070C0"/>
                </a:solidFill>
              </a:rPr>
              <a:t>Visuele ondersteuning</a:t>
            </a:r>
          </a:p>
          <a:p>
            <a:pPr marL="571500" indent="-571500">
              <a:buFont typeface="Arial"/>
              <a:buChar char="•"/>
            </a:pPr>
            <a:r>
              <a:rPr lang="nl-NL" sz="3600" b="1">
                <a:solidFill>
                  <a:srgbClr val="0070C0"/>
                </a:solidFill>
              </a:rPr>
              <a:t>Ruimte voor de moedertaal</a:t>
            </a:r>
          </a:p>
        </p:txBody>
      </p:sp>
    </p:spTree>
    <p:extLst>
      <p:ext uri="{BB962C8B-B14F-4D97-AF65-F5344CB8AC3E}">
        <p14:creationId xmlns:p14="http://schemas.microsoft.com/office/powerpoint/2010/main" val="2789974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B22BF-1A03-8D2E-EF6F-891AA91C7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3F44482-30B5-3130-941E-30836B57DEC8}"/>
              </a:ext>
            </a:extLst>
          </p:cNvPr>
          <p:cNvSpPr txBox="1"/>
          <p:nvPr/>
        </p:nvSpPr>
        <p:spPr>
          <a:xfrm>
            <a:off x="2480552" y="1391932"/>
            <a:ext cx="6547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3600">
              <a:solidFill>
                <a:schemeClr val="tx2"/>
              </a:solidFill>
            </a:endParaRPr>
          </a:p>
          <a:p>
            <a:endParaRPr lang="nl-NL" sz="36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F7B9752-5065-5102-449B-C34D98B3EE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CC898D4-F453-C65D-1160-60D0C35C65A3}"/>
              </a:ext>
            </a:extLst>
          </p:cNvPr>
          <p:cNvSpPr txBox="1"/>
          <p:nvPr/>
        </p:nvSpPr>
        <p:spPr>
          <a:xfrm>
            <a:off x="970766" y="506260"/>
            <a:ext cx="634652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3600" b="1">
                <a:solidFill>
                  <a:srgbClr val="0070C0"/>
                </a:solidFill>
                <a:latin typeface="Franklin Gothic Book"/>
              </a:rPr>
              <a:t>Reguliere methodes zijn vaak gericht op: </a:t>
            </a:r>
            <a:endParaRPr lang="nl-NL" sz="3600" b="1">
              <a:solidFill>
                <a:srgbClr val="0070C0"/>
              </a:solidFill>
            </a:endParaRPr>
          </a:p>
        </p:txBody>
      </p:sp>
      <p:sp>
        <p:nvSpPr>
          <p:cNvPr id="4" name="Tekstvak 18">
            <a:extLst>
              <a:ext uri="{FF2B5EF4-FFF2-40B4-BE49-F238E27FC236}">
                <a16:creationId xmlns:a16="http://schemas.microsoft.com/office/drawing/2014/main" id="{AD4051E5-BF64-B1C2-435A-19B15AE5E462}"/>
              </a:ext>
            </a:extLst>
          </p:cNvPr>
          <p:cNvSpPr txBox="1"/>
          <p:nvPr/>
        </p:nvSpPr>
        <p:spPr>
          <a:xfrm>
            <a:off x="969058" y="2144676"/>
            <a:ext cx="6827067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 rtl="0"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/>
              <a:buChar char="•"/>
            </a:pPr>
            <a:r>
              <a:rPr lang="nl-NL" sz="3600" b="1">
                <a:solidFill>
                  <a:srgbClr val="0070C0"/>
                </a:solidFill>
              </a:rPr>
              <a:t>semantische (voor)- kennis</a:t>
            </a:r>
            <a:endParaRPr lang="nl-NL" sz="3600">
              <a:solidFill>
                <a:srgbClr val="000000"/>
              </a:solidFill>
            </a:endParaRPr>
          </a:p>
          <a:p>
            <a:pPr marL="571500" indent="-571500">
              <a:buFont typeface="Arial"/>
              <a:buChar char="•"/>
            </a:pPr>
            <a:r>
              <a:rPr lang="nl-NL" sz="3600" b="1">
                <a:solidFill>
                  <a:srgbClr val="0070C0"/>
                </a:solidFill>
              </a:rPr>
              <a:t>taalintuïtie</a:t>
            </a:r>
          </a:p>
          <a:p>
            <a:pPr marL="571500" indent="-571500">
              <a:buFont typeface="Arial"/>
              <a:buChar char="•"/>
            </a:pPr>
            <a:r>
              <a:rPr lang="nl-NL" sz="3600" b="1">
                <a:solidFill>
                  <a:srgbClr val="0070C0"/>
                </a:solidFill>
              </a:rPr>
              <a:t>vormkennis (verwerking)</a:t>
            </a:r>
          </a:p>
          <a:p>
            <a:pPr marL="571500" indent="-571500">
              <a:buFont typeface="Arial"/>
              <a:buChar char="•"/>
            </a:pPr>
            <a:r>
              <a:rPr lang="nl-NL" sz="3600" b="1">
                <a:solidFill>
                  <a:srgbClr val="0070C0"/>
                </a:solidFill>
              </a:rPr>
              <a:t>toetsing</a:t>
            </a:r>
          </a:p>
        </p:txBody>
      </p:sp>
    </p:spTree>
    <p:extLst>
      <p:ext uri="{BB962C8B-B14F-4D97-AF65-F5344CB8AC3E}">
        <p14:creationId xmlns:p14="http://schemas.microsoft.com/office/powerpoint/2010/main" val="1282922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26240-1E11-309F-2716-B4D616F9E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168FC93-D836-71D5-067F-2133F655C6FB}"/>
              </a:ext>
            </a:extLst>
          </p:cNvPr>
          <p:cNvSpPr txBox="1"/>
          <p:nvPr/>
        </p:nvSpPr>
        <p:spPr>
          <a:xfrm>
            <a:off x="2480552" y="1391932"/>
            <a:ext cx="6547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3600">
              <a:solidFill>
                <a:schemeClr val="tx2"/>
              </a:solidFill>
            </a:endParaRPr>
          </a:p>
          <a:p>
            <a:endParaRPr lang="nl-NL" sz="36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60EBAF0-4022-AFD6-9E96-4F3E8CC379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6EB16B2C-51CF-545D-8B40-4674CFDAD763}"/>
              </a:ext>
            </a:extLst>
          </p:cNvPr>
          <p:cNvSpPr txBox="1"/>
          <p:nvPr/>
        </p:nvSpPr>
        <p:spPr>
          <a:xfrm>
            <a:off x="949890" y="506260"/>
            <a:ext cx="60960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3600" b="1">
                <a:solidFill>
                  <a:srgbClr val="0070C0"/>
                </a:solidFill>
                <a:latin typeface="Franklin Gothic Book"/>
              </a:rPr>
              <a:t>NT-2 didactiek</a:t>
            </a:r>
            <a:endParaRPr lang="nl-NL" sz="3600" b="1">
              <a:solidFill>
                <a:srgbClr val="0070C0"/>
              </a:solidFill>
            </a:endParaRPr>
          </a:p>
          <a:p>
            <a:pPr algn="ctr"/>
            <a:endParaRPr lang="nl-NL"/>
          </a:p>
        </p:txBody>
      </p:sp>
      <p:sp>
        <p:nvSpPr>
          <p:cNvPr id="4" name="Tekstvak 18">
            <a:extLst>
              <a:ext uri="{FF2B5EF4-FFF2-40B4-BE49-F238E27FC236}">
                <a16:creationId xmlns:a16="http://schemas.microsoft.com/office/drawing/2014/main" id="{5DE67541-CC7D-B9E5-F809-24937AC60A9B}"/>
              </a:ext>
            </a:extLst>
          </p:cNvPr>
          <p:cNvSpPr txBox="1"/>
          <p:nvPr/>
        </p:nvSpPr>
        <p:spPr>
          <a:xfrm>
            <a:off x="948182" y="1434867"/>
            <a:ext cx="7213285" cy="50721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 rtl="0"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solidFill>
                  <a:srgbClr val="0070C0"/>
                </a:solidFill>
                <a:latin typeface="Franklin Gothic Book"/>
              </a:rPr>
              <a:t>Van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passief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naar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actief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: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solidFill>
                  <a:srgbClr val="0070C0"/>
                </a:solidFill>
                <a:latin typeface="Franklin Gothic Book"/>
              </a:rPr>
              <a:t>1. de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leerkracht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biedt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aan</a:t>
            </a:r>
            <a:endParaRPr lang="en-US" sz="2400">
              <a:solidFill>
                <a:srgbClr val="0070C0"/>
              </a:solidFill>
              <a:latin typeface="Franklin Gothic Book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solidFill>
                  <a:srgbClr val="0070C0"/>
                </a:solidFill>
                <a:latin typeface="Franklin Gothic Book"/>
              </a:rPr>
              <a:t>2.de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leerkracht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stelt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een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vraag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waarbij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de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leerling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br>
              <a:rPr lang="en-US" sz="2400">
                <a:solidFill>
                  <a:srgbClr val="0070C0"/>
                </a:solidFill>
                <a:latin typeface="Franklin Gothic Book"/>
              </a:rPr>
            </a:b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actie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onderneemt</a:t>
            </a:r>
            <a:endParaRPr lang="en-US" sz="2400">
              <a:solidFill>
                <a:srgbClr val="0070C0"/>
              </a:solidFill>
              <a:latin typeface="Franklin Gothic Book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solidFill>
                  <a:srgbClr val="0070C0"/>
                </a:solidFill>
                <a:latin typeface="Franklin Gothic Book"/>
              </a:rPr>
              <a:t>3. de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leerkracht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doet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/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zegt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voor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, de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leerlingen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immiteren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solidFill>
                  <a:srgbClr val="0070C0"/>
                </a:solidFill>
                <a:latin typeface="Franklin Gothic Book"/>
              </a:rPr>
              <a:t>4.de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leerkracht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geeft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een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opdracht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binnen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een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vast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kader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solidFill>
                  <a:srgbClr val="0070C0"/>
                </a:solidFill>
                <a:latin typeface="Franklin Gothic Book"/>
              </a:rPr>
              <a:t>5. 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vertel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,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schrijf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, doe.....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leerling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haalt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alle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kennis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uitzichzelf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,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en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voegt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kennis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 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samen</a:t>
            </a:r>
            <a:endParaRPr lang="en-US" sz="2400">
              <a:solidFill>
                <a:srgbClr val="0070C0"/>
              </a:solidFill>
              <a:latin typeface="Franklin Gothic Book"/>
            </a:endParaRPr>
          </a:p>
          <a:p>
            <a:pPr marL="571500" indent="-571500">
              <a:buFont typeface="Arial"/>
              <a:buChar char="•"/>
            </a:pPr>
            <a:endParaRPr lang="nl-NL" sz="3600" b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668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EF754-AC4B-13E5-5C55-3082F58DA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A833FD2A-746E-DE3F-E9E1-4A3457A9F697}"/>
              </a:ext>
            </a:extLst>
          </p:cNvPr>
          <p:cNvSpPr txBox="1"/>
          <p:nvPr/>
        </p:nvSpPr>
        <p:spPr>
          <a:xfrm>
            <a:off x="2480552" y="1391932"/>
            <a:ext cx="6547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3600">
              <a:solidFill>
                <a:schemeClr val="tx2"/>
              </a:solidFill>
            </a:endParaRPr>
          </a:p>
          <a:p>
            <a:endParaRPr lang="nl-NL" sz="36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C762F09-86C4-DE85-524B-7B4838E6F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84EBFC78-F199-F4AE-205A-7C64537B4137}"/>
              </a:ext>
            </a:extLst>
          </p:cNvPr>
          <p:cNvSpPr txBox="1"/>
          <p:nvPr/>
        </p:nvSpPr>
        <p:spPr>
          <a:xfrm>
            <a:off x="949890" y="506260"/>
            <a:ext cx="60960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3600" b="1">
                <a:solidFill>
                  <a:srgbClr val="0070C0"/>
                </a:solidFill>
              </a:rPr>
              <a:t>Tips (voor leerkrachten):</a:t>
            </a:r>
          </a:p>
          <a:p>
            <a:pPr algn="ctr"/>
            <a:endParaRPr lang="nl-NL"/>
          </a:p>
        </p:txBody>
      </p:sp>
      <p:sp>
        <p:nvSpPr>
          <p:cNvPr id="4" name="Tekstvak 18">
            <a:extLst>
              <a:ext uri="{FF2B5EF4-FFF2-40B4-BE49-F238E27FC236}">
                <a16:creationId xmlns:a16="http://schemas.microsoft.com/office/drawing/2014/main" id="{C0FAB3A5-0682-0D7E-0E16-88A1CCD4F315}"/>
              </a:ext>
            </a:extLst>
          </p:cNvPr>
          <p:cNvSpPr txBox="1"/>
          <p:nvPr/>
        </p:nvSpPr>
        <p:spPr>
          <a:xfrm>
            <a:off x="948182" y="1434867"/>
            <a:ext cx="7213285" cy="31362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 rtl="0"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Bedenk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welke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stap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in de NT2-didactiek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wordt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gevraagd</a:t>
            </a:r>
            <a:endParaRPr lang="en-US" sz="2400">
              <a:solidFill>
                <a:srgbClr val="0070C0"/>
              </a:solidFill>
              <a:latin typeface="Franklin Gothic Book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Bedenk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/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controleer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van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te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voren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of de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voorkennis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die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nodig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is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voor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de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oefening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bekend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is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bij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de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leerling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danwel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eerder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is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aangeboden</a:t>
            </a:r>
            <a:endParaRPr lang="en-US" sz="2400">
              <a:solidFill>
                <a:srgbClr val="0070C0"/>
              </a:solidFill>
              <a:latin typeface="Franklin Gothic Book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solidFill>
                  <a:srgbClr val="0070C0"/>
                </a:solidFill>
                <a:latin typeface="Franklin Gothic Book"/>
              </a:rPr>
              <a:t>Pas de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oefening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aan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naar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de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stap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in de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didactiek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waar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de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leerling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aantoe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is.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solidFill>
                  <a:srgbClr val="0070C0"/>
                </a:solidFill>
                <a:latin typeface="Franklin Gothic Book"/>
              </a:rPr>
              <a:t>Stel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bij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Franklin Gothic Book"/>
              </a:rPr>
              <a:t>waar</a:t>
            </a:r>
            <a:r>
              <a:rPr lang="en-US" sz="2400">
                <a:solidFill>
                  <a:srgbClr val="0070C0"/>
                </a:solidFill>
                <a:latin typeface="Franklin Gothic Book"/>
              </a:rPr>
              <a:t> nodig</a:t>
            </a:r>
          </a:p>
        </p:txBody>
      </p:sp>
    </p:spTree>
    <p:extLst>
      <p:ext uri="{BB962C8B-B14F-4D97-AF65-F5344CB8AC3E}">
        <p14:creationId xmlns:p14="http://schemas.microsoft.com/office/powerpoint/2010/main" val="2495444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EC893-8E25-5423-A3B7-FDAA81C7F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E72E1E6A-F0BC-2055-6639-AEF98D6CC664}"/>
              </a:ext>
            </a:extLst>
          </p:cNvPr>
          <p:cNvSpPr txBox="1"/>
          <p:nvPr/>
        </p:nvSpPr>
        <p:spPr>
          <a:xfrm>
            <a:off x="2200784" y="3240703"/>
            <a:ext cx="6827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>
                <a:solidFill>
                  <a:srgbClr val="0070C0"/>
                </a:solidFill>
              </a:rPr>
              <a:t>Ruimte voor vragen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4B7DF56-B264-1B74-2FEC-C4C65B10FF09}"/>
              </a:ext>
            </a:extLst>
          </p:cNvPr>
          <p:cNvSpPr txBox="1"/>
          <p:nvPr/>
        </p:nvSpPr>
        <p:spPr>
          <a:xfrm>
            <a:off x="2480552" y="1391932"/>
            <a:ext cx="6547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3600">
              <a:solidFill>
                <a:schemeClr val="tx2"/>
              </a:solidFill>
            </a:endParaRPr>
          </a:p>
          <a:p>
            <a:endParaRPr lang="nl-NL" sz="36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3588508-DE44-AA61-3B29-B93FDD1B1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1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B102D-4E41-6611-E686-025A06CC3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7AB180A-320F-2EF0-499F-C92EF89FB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3402" y="3429000"/>
            <a:ext cx="7353126" cy="1659856"/>
          </a:xfrm>
        </p:spPr>
        <p:txBody>
          <a:bodyPr>
            <a:normAutofit fontScale="90000"/>
          </a:bodyPr>
          <a:lstStyle/>
          <a:p>
            <a:r>
              <a:rPr lang="nl-NL" sz="4000">
                <a:solidFill>
                  <a:srgbClr val="0070C0"/>
                </a:solidFill>
              </a:rPr>
              <a:t>Even voorstellen</a:t>
            </a:r>
            <a:br>
              <a:rPr lang="nl-NL" sz="4000">
                <a:solidFill>
                  <a:srgbClr val="0070C0"/>
                </a:solidFill>
              </a:rPr>
            </a:br>
            <a:br>
              <a:rPr lang="nl-NL" sz="4000">
                <a:solidFill>
                  <a:srgbClr val="0070C0"/>
                </a:solidFill>
              </a:rPr>
            </a:br>
            <a:r>
              <a:rPr lang="nl-NL" sz="2400">
                <a:solidFill>
                  <a:srgbClr val="0070C0"/>
                </a:solidFill>
              </a:rPr>
              <a:t>Natascha van de Wetering</a:t>
            </a:r>
            <a:br>
              <a:rPr lang="nl-NL" sz="2400">
                <a:solidFill>
                  <a:srgbClr val="0070C0"/>
                </a:solidFill>
              </a:rPr>
            </a:br>
            <a:br>
              <a:rPr lang="nl-NL" sz="2400">
                <a:solidFill>
                  <a:srgbClr val="0070C0"/>
                </a:solidFill>
              </a:rPr>
            </a:br>
            <a:r>
              <a:rPr lang="nl-NL" sz="2400">
                <a:solidFill>
                  <a:srgbClr val="0070C0"/>
                </a:solidFill>
              </a:rPr>
              <a:t>Simone van Gassen</a:t>
            </a:r>
            <a:br>
              <a:rPr lang="nl-NL" sz="2400">
                <a:solidFill>
                  <a:srgbClr val="0070C0"/>
                </a:solidFill>
              </a:rPr>
            </a:br>
            <a:br>
              <a:rPr lang="nl-NL" sz="2400">
                <a:solidFill>
                  <a:srgbClr val="0070C0"/>
                </a:solidFill>
              </a:rPr>
            </a:br>
            <a:r>
              <a:rPr lang="nl-NL" sz="2400">
                <a:solidFill>
                  <a:srgbClr val="0070C0"/>
                </a:solidFill>
              </a:rPr>
              <a:t>Eva Visser</a:t>
            </a:r>
            <a:endParaRPr lang="nl-NL" sz="4000">
              <a:solidFill>
                <a:srgbClr val="0070C0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BC4F7EC-6792-3853-2E3E-3DF596B4B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209" y="4071566"/>
            <a:ext cx="1800000" cy="97875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DFBF3574-21C0-6B79-E926-D3E9FFB94C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499" y="5294078"/>
            <a:ext cx="1800000" cy="874688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21BDEF85-1D3D-6EF3-7804-5B76310C0C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484" y="3849639"/>
            <a:ext cx="1800000" cy="1200677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C84E7D43-E120-682A-0C8D-3E5902BF88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016" y="1497238"/>
            <a:ext cx="1800000" cy="16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585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A3D22-D3B9-0633-B056-5184F5AC2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557B6C7D-3FA3-E9A7-2B20-8ED80C49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2313" y="1960123"/>
            <a:ext cx="7353126" cy="1659856"/>
          </a:xfrm>
        </p:spPr>
        <p:txBody>
          <a:bodyPr>
            <a:normAutofit/>
          </a:bodyPr>
          <a:lstStyle/>
          <a:p>
            <a:r>
              <a:rPr lang="nl-NL" sz="4000" dirty="0">
                <a:solidFill>
                  <a:srgbClr val="0070C0"/>
                </a:solidFill>
              </a:rPr>
              <a:t>Stellingen</a:t>
            </a:r>
            <a:br>
              <a:rPr lang="nl-NL" sz="4000" dirty="0">
                <a:solidFill>
                  <a:srgbClr val="0070C0"/>
                </a:solidFill>
              </a:rPr>
            </a:br>
            <a:r>
              <a:rPr lang="nl-NL" sz="3600" dirty="0">
                <a:solidFill>
                  <a:srgbClr val="0070C0"/>
                </a:solidFill>
              </a:rPr>
              <a:t>(rijzen-dalen)</a:t>
            </a:r>
            <a:endParaRPr lang="nl-NL" sz="4000" dirty="0">
              <a:solidFill>
                <a:srgbClr val="0070C0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FF19C7B-601F-7862-F619-4D64FBE52F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380" y="1940721"/>
            <a:ext cx="3307584" cy="3300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446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735EE479-61CD-6183-DDF8-1658B6C0DE1C}"/>
              </a:ext>
            </a:extLst>
          </p:cNvPr>
          <p:cNvSpPr txBox="1"/>
          <p:nvPr/>
        </p:nvSpPr>
        <p:spPr>
          <a:xfrm>
            <a:off x="478406" y="363957"/>
            <a:ext cx="6904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u="sng">
                <a:solidFill>
                  <a:srgbClr val="0070C0"/>
                </a:solidFill>
              </a:rPr>
              <a:t>Onderwerpen:</a:t>
            </a:r>
          </a:p>
          <a:p>
            <a:endParaRPr lang="nl-NL" sz="3600" b="1" u="sng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b="1">
                <a:solidFill>
                  <a:srgbClr val="0070C0"/>
                </a:solidFill>
              </a:rPr>
              <a:t>Intake en oudercontact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b="1">
                <a:solidFill>
                  <a:srgbClr val="0070C0"/>
                </a:solidFill>
              </a:rPr>
              <a:t>Kleuters (direct instromen)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b="1">
                <a:solidFill>
                  <a:srgbClr val="0070C0"/>
                </a:solidFill>
              </a:rPr>
              <a:t>Doorstroom na taalschooltraject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5468CFF-45D9-E7EA-A920-B929ACCE75AA}"/>
              </a:ext>
            </a:extLst>
          </p:cNvPr>
          <p:cNvSpPr txBox="1"/>
          <p:nvPr/>
        </p:nvSpPr>
        <p:spPr>
          <a:xfrm>
            <a:off x="201168" y="745569"/>
            <a:ext cx="6391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>
              <a:solidFill>
                <a:schemeClr val="tx2"/>
              </a:solidFill>
            </a:endParaRPr>
          </a:p>
          <a:p>
            <a:endParaRPr lang="nl-NL" sz="20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3C82668-B52C-14A9-4EAC-D4872B12E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558" y="3903935"/>
            <a:ext cx="2679136" cy="267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658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91F7F-2CDC-1B83-70F8-7A4CD16E0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3D4CF23D-62E4-3066-B7B0-55F4F4E2974D}"/>
              </a:ext>
            </a:extLst>
          </p:cNvPr>
          <p:cNvSpPr txBox="1"/>
          <p:nvPr/>
        </p:nvSpPr>
        <p:spPr>
          <a:xfrm>
            <a:off x="1194557" y="478765"/>
            <a:ext cx="5980759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u="sng">
                <a:solidFill>
                  <a:srgbClr val="0070C0"/>
                </a:solidFill>
              </a:rPr>
              <a:t>Intake:</a:t>
            </a:r>
            <a:br>
              <a:rPr lang="nl-NL" sz="3600" b="1" u="sng">
                <a:solidFill>
                  <a:srgbClr val="0070C0"/>
                </a:solidFill>
              </a:rPr>
            </a:br>
            <a:endParaRPr lang="nl-NL" sz="3600" b="1" u="sng">
              <a:solidFill>
                <a:srgbClr val="0070C0"/>
              </a:solidFill>
            </a:endParaRPr>
          </a:p>
          <a:p>
            <a:r>
              <a:rPr lang="nl-NL" sz="3600">
                <a:solidFill>
                  <a:srgbClr val="0070C0"/>
                </a:solidFill>
              </a:rPr>
              <a:t>- </a:t>
            </a:r>
            <a:r>
              <a:rPr lang="nl-NL" sz="3200">
                <a:solidFill>
                  <a:srgbClr val="0070C0"/>
                </a:solidFill>
              </a:rPr>
              <a:t>Datum in Nederland</a:t>
            </a:r>
            <a:br>
              <a:rPr lang="nl-NL" sz="3200">
                <a:solidFill>
                  <a:srgbClr val="0070C0"/>
                </a:solidFill>
              </a:rPr>
            </a:br>
            <a:r>
              <a:rPr lang="nl-NL" sz="3200">
                <a:solidFill>
                  <a:srgbClr val="0070C0"/>
                </a:solidFill>
              </a:rPr>
              <a:t>- Onderwijservaring</a:t>
            </a:r>
            <a:br>
              <a:rPr lang="nl-NL" sz="3200">
                <a:solidFill>
                  <a:srgbClr val="0070C0"/>
                </a:solidFill>
              </a:rPr>
            </a:br>
            <a:r>
              <a:rPr lang="nl-NL" sz="3200">
                <a:solidFill>
                  <a:srgbClr val="0070C0"/>
                </a:solidFill>
              </a:rPr>
              <a:t>- Gezinssituatie</a:t>
            </a:r>
            <a:br>
              <a:rPr lang="nl-NL" sz="3200">
                <a:solidFill>
                  <a:srgbClr val="0070C0"/>
                </a:solidFill>
              </a:rPr>
            </a:br>
            <a:r>
              <a:rPr lang="nl-NL" sz="3200">
                <a:solidFill>
                  <a:srgbClr val="0070C0"/>
                </a:solidFill>
              </a:rPr>
              <a:t>- Bijzonderheden vlucht</a:t>
            </a:r>
            <a:br>
              <a:rPr lang="nl-NL" sz="3200">
                <a:solidFill>
                  <a:srgbClr val="0070C0"/>
                </a:solidFill>
              </a:rPr>
            </a:br>
            <a:r>
              <a:rPr lang="nl-NL" sz="3200">
                <a:solidFill>
                  <a:srgbClr val="0070C0"/>
                </a:solidFill>
              </a:rPr>
              <a:t>- Halen/brengen (fietsen?)</a:t>
            </a:r>
            <a:br>
              <a:rPr lang="nl-NL" sz="3200">
                <a:solidFill>
                  <a:srgbClr val="0070C0"/>
                </a:solidFill>
              </a:rPr>
            </a:br>
            <a:r>
              <a:rPr lang="nl-NL" sz="3200">
                <a:solidFill>
                  <a:srgbClr val="0070C0"/>
                </a:solidFill>
              </a:rPr>
              <a:t>- Eventueel tolk via </a:t>
            </a:r>
          </a:p>
          <a:p>
            <a:endParaRPr lang="nl-NL" sz="3600">
              <a:solidFill>
                <a:srgbClr val="0070C0"/>
              </a:solidFill>
            </a:endParaRPr>
          </a:p>
          <a:p>
            <a:endParaRPr lang="nl-NL" sz="3600" b="1" u="sng">
              <a:solidFill>
                <a:srgbClr val="0070C0"/>
              </a:solidFill>
            </a:endParaRPr>
          </a:p>
          <a:p>
            <a:endParaRPr lang="nl-NL" sz="3600" b="1" u="sng">
              <a:solidFill>
                <a:srgbClr val="0070C0"/>
              </a:solidFill>
            </a:endParaRPr>
          </a:p>
          <a:p>
            <a:endParaRPr lang="nl-NL" sz="3600" b="1" u="sng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3600" b="1">
              <a:solidFill>
                <a:srgbClr val="0070C0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FA50E62-E435-6F64-C7CD-9249A028D1DD}"/>
              </a:ext>
            </a:extLst>
          </p:cNvPr>
          <p:cNvSpPr txBox="1"/>
          <p:nvPr/>
        </p:nvSpPr>
        <p:spPr>
          <a:xfrm>
            <a:off x="406616" y="1218763"/>
            <a:ext cx="6391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>
              <a:solidFill>
                <a:schemeClr val="tx2"/>
              </a:solidFill>
            </a:endParaRPr>
          </a:p>
          <a:p>
            <a:endParaRPr lang="nl-NL" sz="20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94EE63C-AC19-7AF2-2489-1BF8A5ABF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8596EF82-E956-865F-A440-1520BD2732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79" b="24950"/>
          <a:stretch>
            <a:fillRect/>
          </a:stretch>
        </p:blipFill>
        <p:spPr>
          <a:xfrm>
            <a:off x="4581046" y="4120023"/>
            <a:ext cx="2255455" cy="115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168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6CD50-F603-F1BE-F1AE-481CCDD95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C3BD0366-2E43-858F-FFE7-91C6B422AD70}"/>
              </a:ext>
            </a:extLst>
          </p:cNvPr>
          <p:cNvSpPr txBox="1"/>
          <p:nvPr/>
        </p:nvSpPr>
        <p:spPr>
          <a:xfrm>
            <a:off x="794657" y="548580"/>
            <a:ext cx="785948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u="sng" dirty="0">
                <a:solidFill>
                  <a:srgbClr val="0070C0"/>
                </a:solidFill>
              </a:rPr>
              <a:t>Oudercontact:</a:t>
            </a:r>
            <a:br>
              <a:rPr lang="nl-NL" sz="3600" b="1" u="sng" dirty="0">
                <a:solidFill>
                  <a:srgbClr val="0070C0"/>
                </a:solidFill>
              </a:rPr>
            </a:br>
            <a:endParaRPr lang="nl-NL" sz="3600" b="1" u="sng" dirty="0">
              <a:solidFill>
                <a:srgbClr val="0070C0"/>
              </a:solidFill>
            </a:endParaRPr>
          </a:p>
          <a:p>
            <a:r>
              <a:rPr lang="nl-NL" sz="3200" dirty="0">
                <a:solidFill>
                  <a:srgbClr val="0070C0"/>
                </a:solidFill>
              </a:rPr>
              <a:t>- Informatieboekje met pictogrammen</a:t>
            </a:r>
          </a:p>
          <a:p>
            <a:r>
              <a:rPr lang="nl-NL" sz="3200" dirty="0">
                <a:solidFill>
                  <a:srgbClr val="0070C0"/>
                </a:solidFill>
              </a:rPr>
              <a:t>- Communicatie via </a:t>
            </a:r>
            <a:r>
              <a:rPr lang="nl-NL" sz="3200" dirty="0" err="1">
                <a:solidFill>
                  <a:srgbClr val="0070C0"/>
                </a:solidFill>
              </a:rPr>
              <a:t>Whatsap</a:t>
            </a:r>
            <a:br>
              <a:rPr lang="nl-NL" sz="3200" dirty="0">
                <a:solidFill>
                  <a:srgbClr val="0070C0"/>
                </a:solidFill>
              </a:rPr>
            </a:br>
            <a:r>
              <a:rPr lang="nl-NL" sz="3200" dirty="0">
                <a:solidFill>
                  <a:srgbClr val="0070C0"/>
                </a:solidFill>
              </a:rPr>
              <a:t>- Ouderportaal(</a:t>
            </a:r>
            <a:r>
              <a:rPr lang="nl-NL" sz="3200" dirty="0" err="1">
                <a:solidFill>
                  <a:srgbClr val="0070C0"/>
                </a:solidFill>
              </a:rPr>
              <a:t>ziber</a:t>
            </a:r>
            <a:r>
              <a:rPr lang="nl-NL" sz="3200" dirty="0">
                <a:solidFill>
                  <a:srgbClr val="0070C0"/>
                </a:solidFill>
              </a:rPr>
              <a:t>/</a:t>
            </a:r>
            <a:r>
              <a:rPr lang="nl-NL" sz="3200" dirty="0" err="1">
                <a:solidFill>
                  <a:srgbClr val="0070C0"/>
                </a:solidFill>
              </a:rPr>
              <a:t>kwieb</a:t>
            </a:r>
            <a:r>
              <a:rPr lang="nl-NL" sz="3200" dirty="0">
                <a:solidFill>
                  <a:srgbClr val="0070C0"/>
                </a:solidFill>
              </a:rPr>
              <a:t>), één van de ouders als maatje</a:t>
            </a:r>
            <a:br>
              <a:rPr lang="nl-NL" sz="3200" dirty="0">
                <a:solidFill>
                  <a:srgbClr val="0070C0"/>
                </a:solidFill>
              </a:rPr>
            </a:br>
            <a:r>
              <a:rPr lang="nl-NL" sz="3200" dirty="0">
                <a:solidFill>
                  <a:srgbClr val="0070C0"/>
                </a:solidFill>
              </a:rPr>
              <a:t>- Mogelijkheden bibliotheek/sport</a:t>
            </a:r>
            <a:br>
              <a:rPr lang="nl-NL" sz="3200" dirty="0">
                <a:solidFill>
                  <a:srgbClr val="0070C0"/>
                </a:solidFill>
              </a:rPr>
            </a:br>
            <a:r>
              <a:rPr lang="nl-NL" sz="3200" dirty="0">
                <a:solidFill>
                  <a:srgbClr val="0070C0"/>
                </a:solidFill>
              </a:rPr>
              <a:t>- Huiswerkbegeleiding door ouders</a:t>
            </a:r>
          </a:p>
          <a:p>
            <a:endParaRPr lang="nl-NL" sz="3200" b="1" dirty="0">
              <a:solidFill>
                <a:srgbClr val="0070C0"/>
              </a:solidFill>
            </a:endParaRPr>
          </a:p>
          <a:p>
            <a:endParaRPr lang="nl-NL" sz="3600" b="1" u="sng" dirty="0">
              <a:solidFill>
                <a:srgbClr val="0070C0"/>
              </a:solidFill>
            </a:endParaRPr>
          </a:p>
          <a:p>
            <a:endParaRPr lang="nl-NL" sz="3600" b="1" u="sng" dirty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3600" b="1" dirty="0">
              <a:solidFill>
                <a:srgbClr val="0070C0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A6D3CD5-E918-F5BC-446D-BDC9F85683F1}"/>
              </a:ext>
            </a:extLst>
          </p:cNvPr>
          <p:cNvSpPr txBox="1"/>
          <p:nvPr/>
        </p:nvSpPr>
        <p:spPr>
          <a:xfrm>
            <a:off x="406616" y="1218763"/>
            <a:ext cx="6391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>
              <a:solidFill>
                <a:schemeClr val="tx2"/>
              </a:solidFill>
            </a:endParaRPr>
          </a:p>
          <a:p>
            <a:endParaRPr lang="nl-NL" sz="20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F979225-72B9-02D9-FAC6-824F81AAE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934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83006-67EC-A983-5A18-D8E24874C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1152E43D-B246-251D-3654-58C9674DC8E6}"/>
              </a:ext>
            </a:extLst>
          </p:cNvPr>
          <p:cNvSpPr txBox="1"/>
          <p:nvPr/>
        </p:nvSpPr>
        <p:spPr>
          <a:xfrm>
            <a:off x="406616" y="365349"/>
            <a:ext cx="59807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3200" b="1" u="sng">
              <a:solidFill>
                <a:srgbClr val="0070C0"/>
              </a:solidFill>
            </a:endParaRPr>
          </a:p>
          <a:p>
            <a:endParaRPr lang="nl-NL" sz="2800">
              <a:solidFill>
                <a:srgbClr val="0070C0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60D8691-094F-823C-2ED8-ABCBD9243B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1185472-C8BB-85E9-CEFE-2ADF647C3E47}"/>
              </a:ext>
            </a:extLst>
          </p:cNvPr>
          <p:cNvSpPr txBox="1"/>
          <p:nvPr/>
        </p:nvSpPr>
        <p:spPr>
          <a:xfrm>
            <a:off x="729343" y="365349"/>
            <a:ext cx="770324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u="sng">
                <a:solidFill>
                  <a:srgbClr val="0070C0"/>
                </a:solidFill>
              </a:rPr>
              <a:t>Directe instroom kleuters</a:t>
            </a:r>
          </a:p>
          <a:p>
            <a:endParaRPr lang="nl-NL" sz="3200" b="1" u="sng">
              <a:solidFill>
                <a:srgbClr val="0070C0"/>
              </a:solidFill>
            </a:endParaRPr>
          </a:p>
          <a:p>
            <a:endParaRPr lang="nl-NL" sz="2800">
              <a:solidFill>
                <a:srgbClr val="0070C0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0A64E84-13EB-5B95-26C8-3142E280BC65}"/>
              </a:ext>
            </a:extLst>
          </p:cNvPr>
          <p:cNvSpPr txBox="1"/>
          <p:nvPr/>
        </p:nvSpPr>
        <p:spPr>
          <a:xfrm>
            <a:off x="729343" y="1381012"/>
            <a:ext cx="655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b="1">
                <a:solidFill>
                  <a:srgbClr val="0070C0"/>
                </a:solidFill>
              </a:rPr>
              <a:t>Sociaal-emotioneel welbevinden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b="1">
                <a:solidFill>
                  <a:srgbClr val="0070C0"/>
                </a:solidFill>
              </a:rPr>
              <a:t>Taalgevoelige periode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b="1">
                <a:solidFill>
                  <a:srgbClr val="0070C0"/>
                </a:solidFill>
              </a:rPr>
              <a:t>Werkwijze</a:t>
            </a:r>
          </a:p>
        </p:txBody>
      </p:sp>
    </p:spTree>
    <p:extLst>
      <p:ext uri="{BB962C8B-B14F-4D97-AF65-F5344CB8AC3E}">
        <p14:creationId xmlns:p14="http://schemas.microsoft.com/office/powerpoint/2010/main" val="1364348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CFCAE-F3D6-02BE-9D4E-009B459D3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C61FDA42-4FC7-0F66-B63D-EB3AEDF12130}"/>
              </a:ext>
            </a:extLst>
          </p:cNvPr>
          <p:cNvSpPr txBox="1"/>
          <p:nvPr/>
        </p:nvSpPr>
        <p:spPr>
          <a:xfrm>
            <a:off x="201168" y="745569"/>
            <a:ext cx="6391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>
              <a:solidFill>
                <a:schemeClr val="tx2"/>
              </a:solidFill>
            </a:endParaRPr>
          </a:p>
          <a:p>
            <a:endParaRPr lang="nl-NL" sz="20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D9D42B0-3868-7262-6739-4A42767124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pic>
        <p:nvPicPr>
          <p:cNvPr id="3" name="Onlinemedia 2" title="LOWAN | Ontwikkellijnen kleuters">
            <a:hlinkClick r:id="" action="ppaction://media"/>
            <a:extLst>
              <a:ext uri="{FF2B5EF4-FFF2-40B4-BE49-F238E27FC236}">
                <a16:creationId xmlns:a16="http://schemas.microsoft.com/office/drawing/2014/main" id="{1FD482EB-F94D-484C-B064-D708C34851F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72273" y="98420"/>
            <a:ext cx="11018559" cy="6225486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DEFD28F2-FA65-2EE6-AB7E-9DEE62BDB1AB}"/>
              </a:ext>
            </a:extLst>
          </p:cNvPr>
          <p:cNvSpPr txBox="1"/>
          <p:nvPr/>
        </p:nvSpPr>
        <p:spPr>
          <a:xfrm>
            <a:off x="6724891" y="6447099"/>
            <a:ext cx="6585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Bron: www.lowan.nl/po/leerlijnen/kleuters</a:t>
            </a:r>
          </a:p>
        </p:txBody>
      </p:sp>
    </p:spTree>
    <p:extLst>
      <p:ext uri="{BB962C8B-B14F-4D97-AF65-F5344CB8AC3E}">
        <p14:creationId xmlns:p14="http://schemas.microsoft.com/office/powerpoint/2010/main" val="121680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41F3B-7AD0-4CEB-E98C-959E9C820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vak 17">
            <a:extLst>
              <a:ext uri="{FF2B5EF4-FFF2-40B4-BE49-F238E27FC236}">
                <a16:creationId xmlns:a16="http://schemas.microsoft.com/office/drawing/2014/main" id="{AC6F5EAC-BBA7-B3C7-E329-07D56C59A0F3}"/>
              </a:ext>
            </a:extLst>
          </p:cNvPr>
          <p:cNvSpPr txBox="1"/>
          <p:nvPr/>
        </p:nvSpPr>
        <p:spPr>
          <a:xfrm>
            <a:off x="406616" y="365349"/>
            <a:ext cx="598075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u="sng">
                <a:solidFill>
                  <a:srgbClr val="0070C0"/>
                </a:solidFill>
              </a:rPr>
              <a:t>Casus nieuwkomerskleuter</a:t>
            </a:r>
          </a:p>
          <a:p>
            <a:endParaRPr lang="nl-NL" sz="3200" b="1" u="sng">
              <a:solidFill>
                <a:srgbClr val="0070C0"/>
              </a:solidFill>
            </a:endParaRPr>
          </a:p>
          <a:p>
            <a:endParaRPr lang="nl-NL" sz="2800">
              <a:solidFill>
                <a:srgbClr val="0070C0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14BA7F6-A8A0-6B9F-67A2-D7385CCB8528}"/>
              </a:ext>
            </a:extLst>
          </p:cNvPr>
          <p:cNvSpPr txBox="1"/>
          <p:nvPr/>
        </p:nvSpPr>
        <p:spPr>
          <a:xfrm>
            <a:off x="201168" y="745569"/>
            <a:ext cx="6391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>
              <a:solidFill>
                <a:schemeClr val="tx2"/>
              </a:solidFill>
            </a:endParaRPr>
          </a:p>
          <a:p>
            <a:endParaRPr lang="nl-NL" sz="200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6E1AFC2-D21A-397B-4409-20D4725C4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854" y="3972029"/>
            <a:ext cx="1965776" cy="1961844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6869A32-5013-ECBC-6B9E-9A1D4449E98B}"/>
              </a:ext>
            </a:extLst>
          </p:cNvPr>
          <p:cNvSpPr txBox="1"/>
          <p:nvPr/>
        </p:nvSpPr>
        <p:spPr>
          <a:xfrm>
            <a:off x="827314" y="1119401"/>
            <a:ext cx="783771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>
                <a:solidFill>
                  <a:srgbClr val="0070C0"/>
                </a:solidFill>
              </a:rPr>
              <a:t>Mohamed </a:t>
            </a:r>
            <a:br>
              <a:rPr lang="nl-NL" sz="2400">
                <a:solidFill>
                  <a:srgbClr val="0070C0"/>
                </a:solidFill>
              </a:rPr>
            </a:br>
            <a:br>
              <a:rPr lang="nl-NL" sz="2400">
                <a:solidFill>
                  <a:srgbClr val="0070C0"/>
                </a:solidFill>
              </a:rPr>
            </a:br>
            <a:r>
              <a:rPr lang="nl-NL" sz="2400" err="1">
                <a:solidFill>
                  <a:srgbClr val="0070C0"/>
                </a:solidFill>
              </a:rPr>
              <a:t>Mohamed</a:t>
            </a:r>
            <a:r>
              <a:rPr lang="nl-NL" sz="2400">
                <a:solidFill>
                  <a:srgbClr val="0070C0"/>
                </a:solidFill>
              </a:rPr>
              <a:t> is net 4 jaar geworden, het gezin heeft status en woont in een eigen huis in de buurt van school. Het gezin is van Syrische afkomst, thuis wordt er Arabisch-Syrisch gesproken. Vader spreekt een aardig woordje Engels, beide ouders zijn geletterd in de eigen taal.</a:t>
            </a:r>
            <a:br>
              <a:rPr lang="nl-NL" sz="2400">
                <a:solidFill>
                  <a:srgbClr val="0070C0"/>
                </a:solidFill>
              </a:rPr>
            </a:br>
            <a:r>
              <a:rPr lang="nl-NL" sz="2400">
                <a:solidFill>
                  <a:srgbClr val="0070C0"/>
                </a:solidFill>
              </a:rPr>
              <a:t>Mohamed heeft nog een broer van 8 jaar, hij gaat naar de taalschool.</a:t>
            </a:r>
            <a:endParaRPr lang="nl-NL" sz="2400" b="1">
              <a:solidFill>
                <a:srgbClr val="0070C0"/>
              </a:solidFill>
            </a:endParaRPr>
          </a:p>
          <a:p>
            <a:endParaRPr lang="nl-NL" sz="2400" b="1">
              <a:solidFill>
                <a:srgbClr val="0070C0"/>
              </a:solidFill>
            </a:endParaRPr>
          </a:p>
          <a:p>
            <a:r>
              <a:rPr lang="nl-NL" sz="2400">
                <a:solidFill>
                  <a:srgbClr val="0070C0"/>
                </a:solidFill>
              </a:rPr>
              <a:t>Mohamed is een rustige en enigszins afwachtende jongen. Volgens zijn ouders verloopt zijn ontwikkeling in de eigen thuistaal goed. Hij heeft niet op een voorschoolse voorziening gezeten.</a:t>
            </a:r>
          </a:p>
        </p:txBody>
      </p:sp>
    </p:spTree>
    <p:extLst>
      <p:ext uri="{BB962C8B-B14F-4D97-AF65-F5344CB8AC3E}">
        <p14:creationId xmlns:p14="http://schemas.microsoft.com/office/powerpoint/2010/main" val="618270068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9129328_TF78853419_Win32" id="{26A8DC41-7521-4E8A-BB40-82DDDF6580CB}" vid="{96196EC2-C392-482E-BF29-9BD12A62668F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F21D10-BD83-491A-AAA6-945C2DB1EB01}">
  <ds:schemaRefs>
    <ds:schemaRef ds:uri="16c05727-aa75-4e4a-9b5f-8a80a1165891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9EC1AB0-9704-404D-B6D3-819D938AC55B}">
  <ds:schemaRefs>
    <ds:schemaRef ds:uri="71af3243-3dd4-4a8d-8c0d-dd76da1f02a5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Geometrische jaarlijkse presentatie</Template>
  <TotalTime>19</TotalTime>
  <Words>435</Words>
  <Application>Microsoft Office PowerPoint</Application>
  <PresentationFormat>Breedbeeld</PresentationFormat>
  <Paragraphs>55</Paragraphs>
  <Slides>18</Slides>
  <Notes>0</Notes>
  <HiddenSlides>0</HiddenSlides>
  <MMClips>2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4" baseType="lpstr">
      <vt:lpstr>Arial</vt:lpstr>
      <vt:lpstr>Calibri</vt:lpstr>
      <vt:lpstr>Franklin Gothic Book</vt:lpstr>
      <vt:lpstr>Franklin Gothic Demi</vt:lpstr>
      <vt:lpstr>Wingdings</vt:lpstr>
      <vt:lpstr>Aangepast</vt:lpstr>
      <vt:lpstr>Sterke start met nieuwkomers</vt:lpstr>
      <vt:lpstr>Even voorstellen  Natascha van de Wetering  Simone van Gassen  Eva Visser</vt:lpstr>
      <vt:lpstr>Stellingen (rijzen-dalen)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Simone van Gassen</dc:creator>
  <cp:lastModifiedBy>Simone van Gassen</cp:lastModifiedBy>
  <cp:revision>4</cp:revision>
  <dcterms:created xsi:type="dcterms:W3CDTF">2024-10-15T09:40:23Z</dcterms:created>
  <dcterms:modified xsi:type="dcterms:W3CDTF">2026-03-31T06:46:49Z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